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85" r:id="rId6"/>
    <p:sldId id="291" r:id="rId7"/>
    <p:sldId id="287" r:id="rId8"/>
    <p:sldId id="288" r:id="rId9"/>
    <p:sldId id="289" r:id="rId10"/>
    <p:sldId id="290" r:id="rId11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pos="22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DFFE4"/>
    <a:srgbClr val="FFCDF2"/>
    <a:srgbClr val="CDD9FF"/>
    <a:srgbClr val="7D9CFF"/>
    <a:srgbClr val="FF91E2"/>
    <a:srgbClr val="91FFC3"/>
    <a:srgbClr val="FFA3E7"/>
    <a:srgbClr val="CC0099"/>
    <a:srgbClr val="85A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758" autoAdjust="0"/>
  </p:normalViewPr>
  <p:slideViewPr>
    <p:cSldViewPr>
      <p:cViewPr varScale="1">
        <p:scale>
          <a:sx n="163" d="100"/>
          <a:sy n="163" d="100"/>
        </p:scale>
        <p:origin x="1704" y="150"/>
      </p:cViewPr>
      <p:guideLst>
        <p:guide orient="horz" pos="482"/>
        <p:guide pos="2880"/>
        <p:guide orient="horz"/>
        <p:guide pos="22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446509" y="42760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 sz="1100" dirty="0" err="1" smtClean="0"/>
              <a:t>InputFA</a:t>
            </a:r>
            <a:r>
              <a:rPr lang="fr-CH" sz="1100" dirty="0" smtClean="0"/>
              <a:t> L01 4PR </a:t>
            </a:r>
            <a:r>
              <a:rPr lang="fr-CH" sz="1100" dirty="0" err="1" smtClean="0"/>
              <a:t>Foliensammlung</a:t>
            </a:r>
            <a:r>
              <a:rPr lang="fr-CH" sz="1100" dirty="0" smtClean="0"/>
              <a:t> 2021 02</a:t>
            </a:r>
            <a:endParaRPr lang="fr-CH" sz="1100" dirty="0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6509" y="9284592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 dirty="0" err="1" smtClean="0"/>
              <a:t>InputFA</a:t>
            </a:r>
            <a:endParaRPr lang="fr-CH" dirty="0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741E31-E771-4C18-8BC5-8A36FA53BED0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372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1081088"/>
            <a:ext cx="2406650" cy="180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0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endParaRPr lang="de-CH" smtClean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1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10" rIns="91422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0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000"/>
            </a:lvl1pPr>
          </a:lstStyle>
          <a:p>
            <a:fld id="{841CE242-4B34-4868-888D-2650E6BED3CD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11140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38875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Foliensammlung 2021 02</a:t>
            </a:r>
            <a:endParaRPr lang="de-DE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CA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  <a:endParaRPr lang="en-GB" smtClean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2446834" cy="389513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de-CH" sz="900" b="1" dirty="0"/>
              <a:t>Bundesamt für Bevölkerungsschutz BABS</a:t>
            </a:r>
          </a:p>
          <a:p>
            <a:pPr algn="l"/>
            <a:r>
              <a:rPr lang="de-CH" sz="900" dirty="0" smtClean="0"/>
              <a:t>Ausbildung</a:t>
            </a:r>
            <a:endParaRPr lang="de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28692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Foliensammlung 2021 02</a:t>
            </a:r>
            <a:endParaRPr lang="de-DE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600">
          <a:solidFill>
            <a:srgbClr val="80808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600">
          <a:solidFill>
            <a:srgbClr val="B2B2B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600">
          <a:solidFill>
            <a:srgbClr val="C0C0C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Archiv/InputFA%20L01%205MM%2001Video%20Die%20Abschlussarbeit%202021%2002.mp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zs/pflicht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Verfassen einer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 descr="Wie schreibt man eine Bewerbung?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79" y="1124744"/>
            <a:ext cx="7412831" cy="49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Zielsetzung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Die </a:t>
            </a:r>
            <a:r>
              <a:rPr lang="de-CH" dirty="0" smtClean="0"/>
              <a:t>Teilnehmenden können die Facharbeit </a:t>
            </a:r>
            <a:r>
              <a:rPr lang="de-CH" dirty="0" smtClean="0"/>
              <a:t>den </a:t>
            </a:r>
            <a:r>
              <a:rPr lang="de-CH" dirty="0" smtClean="0"/>
              <a:t>formalen Vorgaben entsprechend </a:t>
            </a:r>
            <a:r>
              <a:rPr lang="de-CH" dirty="0" smtClean="0"/>
              <a:t>selbstständig trainieren 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281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Auftrag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261269" y="1556792"/>
            <a:ext cx="7475538" cy="2448272"/>
          </a:xfrm>
        </p:spPr>
        <p:txBody>
          <a:bodyPr/>
          <a:lstStyle/>
          <a:p>
            <a:r>
              <a:rPr lang="de-CH" sz="2400" dirty="0" smtClean="0"/>
              <a:t>Arbeiten Sie das Auftragsdokument durch</a:t>
            </a:r>
          </a:p>
          <a:p>
            <a:r>
              <a:rPr lang="de-CH" sz="2400" dirty="0" smtClean="0"/>
              <a:t>Zeit: +/- 60 Minuten </a:t>
            </a:r>
          </a:p>
        </p:txBody>
      </p:sp>
      <p:pic>
        <p:nvPicPr>
          <p:cNvPr id="7" name="Picture 2" descr="Kittelbrennfaktor – Blick ins Paradies – Macht der kleinen Schritte. So  akquirieren Sie in 3 Schritten einen Auftrag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912768" cy="313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1: direkt aus Buch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smtClean="0"/>
              <a:t>Fügen Sie folgende Textstelle als </a:t>
            </a:r>
            <a:r>
              <a:rPr lang="de-CH" sz="2200" b="1" dirty="0" smtClean="0"/>
              <a:t>wörtliches Zitat</a:t>
            </a:r>
            <a:r>
              <a:rPr lang="de-CH" sz="2200" dirty="0" smtClean="0"/>
              <a:t> im Kapitel </a:t>
            </a:r>
            <a:r>
              <a:rPr lang="de-CH" sz="2200" b="1" dirty="0" smtClean="0"/>
              <a:t>"Ausbildungskonzept" </a:t>
            </a:r>
            <a:r>
              <a:rPr lang="de-CH" sz="2200" dirty="0" smtClean="0"/>
              <a:t>ein und nehmen Sie die Quelle ins </a:t>
            </a:r>
            <a:r>
              <a:rPr lang="de-CH" sz="2200" b="1" dirty="0" smtClean="0"/>
              <a:t>Literaturverzeichnis</a:t>
            </a:r>
            <a:r>
              <a:rPr lang="de-CH" sz="2200" dirty="0" smtClean="0"/>
              <a:t> auf:</a:t>
            </a:r>
          </a:p>
          <a:p>
            <a:pPr marL="0" indent="0">
              <a:buNone/>
            </a:pPr>
            <a:r>
              <a:rPr lang="de-CH" sz="2200" dirty="0" smtClean="0"/>
              <a:t>"</a:t>
            </a:r>
            <a:r>
              <a:rPr lang="de-CH" sz="2200" i="1" dirty="0" smtClean="0"/>
              <a:t>Bei Gruppenarbeiten arbeiten vier bis sechs Schülerinnen und Schüler über eine längere Zeit zusammen, um eine grössere Aufgabe gemeinsam zu bewältigen."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smtClean="0"/>
              <a:t>Buchtitel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smtClean="0"/>
              <a:t>Verlag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Seite</a:t>
            </a:r>
            <a:r>
              <a:rPr lang="de-CH" sz="2000" dirty="0" smtClean="0"/>
              <a:t>: 203</a:t>
            </a:r>
          </a:p>
          <a:p>
            <a:r>
              <a:rPr lang="de-CH" sz="2000" b="1" dirty="0" smtClean="0"/>
              <a:t>Autor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Jahr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3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2: indirekt aus Buch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smtClean="0"/>
              <a:t>Fügen Sie folgende Textstelle als </a:t>
            </a:r>
            <a:r>
              <a:rPr lang="de-CH" sz="2200" b="1" dirty="0" smtClean="0"/>
              <a:t>indirektes Zitat</a:t>
            </a:r>
            <a:r>
              <a:rPr lang="de-CH" sz="2200" dirty="0" smtClean="0"/>
              <a:t> im Kapitel </a:t>
            </a:r>
            <a:r>
              <a:rPr lang="de-CH" sz="2200" b="1" dirty="0" smtClean="0"/>
              <a:t>"Leitfragen" </a:t>
            </a:r>
            <a:r>
              <a:rPr lang="de-CH" sz="2200" dirty="0" smtClean="0"/>
              <a:t>ein. </a:t>
            </a:r>
            <a:r>
              <a:rPr lang="de-CH" sz="2200" b="1" dirty="0" smtClean="0"/>
              <a:t>Paraphrasieren</a:t>
            </a:r>
            <a:r>
              <a:rPr lang="de-CH" sz="2200" dirty="0" smtClean="0"/>
              <a:t> Sie dabei die Aussage:</a:t>
            </a:r>
          </a:p>
          <a:p>
            <a:pPr marL="0" indent="0">
              <a:buNone/>
            </a:pPr>
            <a:r>
              <a:rPr lang="de-CH" sz="2200" dirty="0" smtClean="0"/>
              <a:t>"</a:t>
            </a:r>
            <a:r>
              <a:rPr lang="de-CH" sz="2200" i="1" dirty="0" smtClean="0"/>
              <a:t>Bei Gruppenarbeiten arbeiten vier bis sechs Schülerinnen und Schüler über eine längere Zeit zusammen, um eine grössere Aufgabe gemeinsam zu bewältigen."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smtClean="0"/>
              <a:t>Buchtitel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smtClean="0"/>
              <a:t>Verlag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Seite</a:t>
            </a:r>
            <a:r>
              <a:rPr lang="de-CH" sz="2000" dirty="0" smtClean="0"/>
              <a:t>: 203</a:t>
            </a:r>
          </a:p>
          <a:p>
            <a:r>
              <a:rPr lang="de-CH" sz="2000" b="1" dirty="0" smtClean="0"/>
              <a:t>Autor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Jahr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4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3: indirekt aus Internet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smtClean="0"/>
              <a:t>Fügen Sie folgende Textstelle als </a:t>
            </a:r>
            <a:r>
              <a:rPr lang="de-CH" sz="2200" b="1" dirty="0" smtClean="0"/>
              <a:t>indirektes Zitat</a:t>
            </a:r>
            <a:r>
              <a:rPr lang="de-CH" sz="2200" dirty="0" smtClean="0"/>
              <a:t> ins Kapitel </a:t>
            </a:r>
            <a:r>
              <a:rPr lang="de-CH" sz="2200" b="1" dirty="0" smtClean="0"/>
              <a:t>"Einleitung" </a:t>
            </a:r>
            <a:r>
              <a:rPr lang="de-CH" sz="2200" dirty="0" smtClean="0"/>
              <a:t>ein. </a:t>
            </a:r>
            <a:r>
              <a:rPr lang="de-CH" sz="2200" b="1" dirty="0" smtClean="0"/>
              <a:t>Paraphrasieren</a:t>
            </a:r>
            <a:r>
              <a:rPr lang="de-CH" sz="2200" dirty="0" smtClean="0"/>
              <a:t> Sie dabei die Aussage und nehmen Sie die Quelle ins </a:t>
            </a:r>
            <a:r>
              <a:rPr lang="de-CH" sz="2200" b="1" dirty="0" smtClean="0"/>
              <a:t>Literaturverzeichnis</a:t>
            </a:r>
            <a:r>
              <a:rPr lang="de-CH" sz="2200" dirty="0" smtClean="0"/>
              <a:t> auf:</a:t>
            </a:r>
          </a:p>
          <a:p>
            <a:pPr marL="0" indent="0">
              <a:buNone/>
            </a:pPr>
            <a:r>
              <a:rPr lang="de-CH" sz="2200" dirty="0" smtClean="0"/>
              <a:t>"</a:t>
            </a:r>
            <a:r>
              <a:rPr lang="de-CH" sz="2200" i="1" dirty="0"/>
              <a:t>Für den Zivilschutz besteht eine nationale Dienstpflicht: Männer mit Schweizer Bürgerrecht sind schutzdienstpflichtig, sofern sie für die Schutzdienstleistung tauglich sind und nicht Militär- oder Zivildienst </a:t>
            </a:r>
            <a:r>
              <a:rPr lang="de-CH" sz="2200" i="1" dirty="0" smtClean="0"/>
              <a:t>leisten."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200" b="1" dirty="0" smtClean="0"/>
              <a:t>Titel Artikel</a:t>
            </a:r>
            <a:r>
              <a:rPr lang="de-CH" sz="2200" dirty="0" smtClean="0"/>
              <a:t>: Schutzdienstpflicht. Die Dienstpflicht im Zivilschutz</a:t>
            </a:r>
          </a:p>
          <a:p>
            <a:r>
              <a:rPr lang="de-CH" sz="2200" b="1" dirty="0" smtClean="0"/>
              <a:t>Datum der Sichtung: </a:t>
            </a:r>
            <a:r>
              <a:rPr lang="de-CH" sz="2200" dirty="0" smtClean="0"/>
              <a:t>02.02.2021</a:t>
            </a:r>
          </a:p>
          <a:p>
            <a:r>
              <a:rPr lang="de-CH" sz="2200" b="1" dirty="0" smtClean="0"/>
              <a:t>Autor</a:t>
            </a:r>
            <a:r>
              <a:rPr lang="de-CH" sz="2200" dirty="0" smtClean="0"/>
              <a:t>: Bundesamt für Bevölkerungsschutz BABS</a:t>
            </a:r>
          </a:p>
          <a:p>
            <a:r>
              <a:rPr lang="de-CH" sz="2200" b="1" dirty="0" smtClean="0"/>
              <a:t>Datum Veröffentlichung</a:t>
            </a:r>
            <a:r>
              <a:rPr lang="de-CH" sz="2200" dirty="0" smtClean="0"/>
              <a:t>: nicht genannt</a:t>
            </a:r>
          </a:p>
          <a:p>
            <a:r>
              <a:rPr lang="de-CH" sz="2200" b="1" dirty="0" smtClean="0"/>
              <a:t>Webseite</a:t>
            </a:r>
            <a:r>
              <a:rPr lang="de-CH" sz="2200" dirty="0" smtClean="0"/>
              <a:t>: </a:t>
            </a:r>
            <a:r>
              <a:rPr lang="de-CH" sz="2200" dirty="0" smtClean="0">
                <a:hlinkClick r:id="rId2"/>
              </a:rPr>
              <a:t>https://</a:t>
            </a:r>
            <a:r>
              <a:rPr lang="de-CH" sz="2200" dirty="0" smtClean="0">
                <a:hlinkClick r:id="rId2"/>
              </a:rPr>
              <a:t>www.babs.admin.ch/de/zs/pflicht.html</a:t>
            </a:r>
            <a:endParaRPr lang="de-CH" sz="2200" dirty="0" smtClean="0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4: direkt aus Zeitschriftenartikel, online verfügbar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467071"/>
            <a:ext cx="8568952" cy="451689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 smtClean="0"/>
              <a:t>Fügen Sie folgende Textstelle als </a:t>
            </a:r>
            <a:r>
              <a:rPr lang="de-CH" sz="2000" b="1" dirty="0" smtClean="0"/>
              <a:t>direktes Zitat</a:t>
            </a:r>
            <a:r>
              <a:rPr lang="de-CH" sz="2000" dirty="0" smtClean="0"/>
              <a:t> ins Kapitel </a:t>
            </a:r>
            <a:r>
              <a:rPr lang="de-CH" sz="2000" b="1" dirty="0" smtClean="0"/>
              <a:t>"Ausgangslage und Problemstellung" </a:t>
            </a:r>
            <a:r>
              <a:rPr lang="de-CH" sz="2000" dirty="0" smtClean="0"/>
              <a:t>ein. </a:t>
            </a:r>
            <a:r>
              <a:rPr lang="de-CH" sz="2000" b="1" dirty="0" smtClean="0"/>
              <a:t>Paraphrasieren</a:t>
            </a:r>
            <a:r>
              <a:rPr lang="de-CH" sz="2000" dirty="0" smtClean="0"/>
              <a:t> Sie dabei die Aussage. Suchen Sie die Quelle und nehmen Sie sie vollständig ins </a:t>
            </a:r>
            <a:r>
              <a:rPr lang="de-CH" sz="2000" b="1" dirty="0" smtClean="0"/>
              <a:t>Literaturverzeichnis</a:t>
            </a:r>
            <a:r>
              <a:rPr lang="de-CH" sz="2000" dirty="0" smtClean="0"/>
              <a:t> auf: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i="1" dirty="0" smtClean="0"/>
              <a:t>"Das Amt für Bevölkerungsschutz, Sport und Militär (BSM) des Kantons Bern organisiert einmal jährlich einen Orientierungstag für Frauen."</a:t>
            </a:r>
          </a:p>
          <a:p>
            <a:pPr marL="0" indent="0">
              <a:buNone/>
            </a:pPr>
            <a:endParaRPr lang="de-CH" sz="2100" i="1" dirty="0" smtClean="0"/>
          </a:p>
          <a:p>
            <a:r>
              <a:rPr lang="de-CH" sz="1850" b="1" dirty="0" smtClean="0"/>
              <a:t>Titel Artikel</a:t>
            </a:r>
            <a:r>
              <a:rPr lang="de-CH" sz="1850" dirty="0" smtClean="0"/>
              <a:t>: Auf der Suche nach zukünftigen Zivilschützerinnen</a:t>
            </a:r>
          </a:p>
          <a:p>
            <a:r>
              <a:rPr lang="de-CH" sz="1850" b="1" dirty="0" smtClean="0"/>
              <a:t>Autorin</a:t>
            </a:r>
            <a:r>
              <a:rPr lang="de-CH" sz="1850" dirty="0" smtClean="0"/>
              <a:t>: Jana Bucher</a:t>
            </a:r>
          </a:p>
          <a:p>
            <a:r>
              <a:rPr lang="de-CH" sz="1850" b="1" dirty="0" smtClean="0"/>
              <a:t>Zeitschriftentitel</a:t>
            </a:r>
            <a:r>
              <a:rPr lang="de-CH" sz="1850" dirty="0" smtClean="0"/>
              <a:t>: Bevölkerungsschutz. (Nummer 35)</a:t>
            </a:r>
          </a:p>
          <a:p>
            <a:r>
              <a:rPr lang="de-CH" sz="1850" b="1" dirty="0" smtClean="0"/>
              <a:t>Herausgeber</a:t>
            </a:r>
            <a:r>
              <a:rPr lang="de-CH" sz="1850" dirty="0" smtClean="0"/>
              <a:t>: Bundesamt für Bevölkerungsschutz</a:t>
            </a:r>
          </a:p>
          <a:p>
            <a:r>
              <a:rPr lang="de-CH" sz="1850" b="1" dirty="0" smtClean="0"/>
              <a:t>Datum Veröffentlichung</a:t>
            </a:r>
            <a:r>
              <a:rPr lang="de-CH" sz="1850" dirty="0" smtClean="0"/>
              <a:t>: März 2020</a:t>
            </a:r>
          </a:p>
          <a:p>
            <a:r>
              <a:rPr lang="de-CH" sz="1850" b="1" dirty="0" smtClean="0"/>
              <a:t>Seite: 18</a:t>
            </a:r>
          </a:p>
        </p:txBody>
      </p:sp>
    </p:spTree>
    <p:extLst>
      <p:ext uri="{BB962C8B-B14F-4D97-AF65-F5344CB8AC3E}">
        <p14:creationId xmlns:p14="http://schemas.microsoft.com/office/powerpoint/2010/main" val="24117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BABS_PST_A_JUNI_2007">
  <a:themeElements>
    <a:clrScheme name="MASTER_BABS_PST_A_JUNI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BABS_PST_A_JUNI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BABS_PST_A_JUNI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0" ma:contentTypeDescription="Ein neues Dokument erstellen." ma:contentTypeScope="" ma:versionID="90b4fe966aa3cbac205b791a40ba20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7973A2-A3F2-4853-8C84-BCCDA1AF6F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4EC4784-A0D3-41B9-8765-07AEDAD1F07F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36DD7-3262-4689-9893-0713D8E7C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Präsentation_de_10011371150</Template>
  <TotalTime>0</TotalTime>
  <Words>383</Words>
  <Application>Microsoft Office PowerPoint</Application>
  <PresentationFormat>Bildschirmpräsentation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Arial</vt:lpstr>
      <vt:lpstr>MASTER_BABS_PST_A_JUNI_2007</vt:lpstr>
      <vt:lpstr>Verfassen einer Facharbeit</vt:lpstr>
      <vt:lpstr>Zielsetzung</vt:lpstr>
      <vt:lpstr>Auftrag</vt:lpstr>
      <vt:lpstr>Zitieren 1: direkt aus Buch</vt:lpstr>
      <vt:lpstr>Zitieren 2: indirekt aus Buch</vt:lpstr>
      <vt:lpstr>Zitieren 3: indirekt aus Internet</vt:lpstr>
      <vt:lpstr>Zitieren 4: direkt aus Zeitschriftenartikel, online verfügbar</vt:lpstr>
    </vt:vector>
  </TitlesOfParts>
  <Company>FUB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Linder Jasmin BABS</dc:creator>
  <cp:lastModifiedBy>Bieri Markus BABS</cp:lastModifiedBy>
  <cp:revision>79</cp:revision>
  <cp:lastPrinted>2018-01-19T10:02:41Z</cp:lastPrinted>
  <dcterms:created xsi:type="dcterms:W3CDTF">2017-11-17T14:04:01Z</dcterms:created>
  <dcterms:modified xsi:type="dcterms:W3CDTF">2022-05-31T10:52:57Z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C2CCDB26-794E-48C8-A1B5-6A15CD45C5CA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0x010100FAD7FD9C1818A44A88B464B34A6C0620</vt:lpwstr>
  </property>
</Properties>
</file>